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64" r:id="rId3"/>
    <p:sldId id="259" r:id="rId4"/>
    <p:sldId id="260" r:id="rId5"/>
    <p:sldId id="261" r:id="rId6"/>
    <p:sldId id="263" r:id="rId7"/>
    <p:sldId id="271" r:id="rId8"/>
    <p:sldId id="266" r:id="rId9"/>
    <p:sldId id="281" r:id="rId10"/>
    <p:sldId id="283" r:id="rId11"/>
    <p:sldId id="286" r:id="rId12"/>
    <p:sldId id="275" r:id="rId13"/>
    <p:sldId id="276" r:id="rId14"/>
    <p:sldId id="287" r:id="rId15"/>
    <p:sldId id="267" r:id="rId16"/>
    <p:sldId id="268" r:id="rId17"/>
    <p:sldId id="274" r:id="rId18"/>
    <p:sldId id="284" r:id="rId19"/>
    <p:sldId id="285" r:id="rId20"/>
    <p:sldId id="273" r:id="rId21"/>
    <p:sldId id="282" r:id="rId22"/>
    <p:sldId id="278" r:id="rId23"/>
    <p:sldId id="277" r:id="rId24"/>
    <p:sldId id="272" r:id="rId25"/>
    <p:sldId id="265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0A43DC-5761-D745-8310-9AD5E1E0F983}">
          <p14:sldIdLst>
            <p14:sldId id="258"/>
            <p14:sldId id="264"/>
          </p14:sldIdLst>
        </p14:section>
        <p14:section name="Introductions" id="{923589E1-23C7-604C-B8CE-96698FE10159}">
          <p14:sldIdLst>
            <p14:sldId id="259"/>
            <p14:sldId id="260"/>
            <p14:sldId id="261"/>
            <p14:sldId id="263"/>
          </p14:sldIdLst>
        </p14:section>
        <p14:section name="Course Overview" id="{A9E770DC-9435-A349-976A-44BACA5368D8}">
          <p14:sldIdLst>
            <p14:sldId id="271"/>
            <p14:sldId id="266"/>
            <p14:sldId id="281"/>
            <p14:sldId id="283"/>
          </p14:sldIdLst>
        </p14:section>
        <p14:section name="Assessment Summary" id="{595482EB-421C-174C-8741-0E95EA9F8F94}">
          <p14:sldIdLst>
            <p14:sldId id="286"/>
            <p14:sldId id="275"/>
            <p14:sldId id="276"/>
            <p14:sldId id="287"/>
            <p14:sldId id="267"/>
            <p14:sldId id="268"/>
            <p14:sldId id="274"/>
            <p14:sldId id="284"/>
            <p14:sldId id="285"/>
            <p14:sldId id="273"/>
          </p14:sldIdLst>
        </p14:section>
        <p14:section name="How to succeed" id="{B3E108A2-FBA3-E849-B084-D338CFBBE42E}">
          <p14:sldIdLst>
            <p14:sldId id="282"/>
            <p14:sldId id="278"/>
            <p14:sldId id="277"/>
            <p14:sldId id="272"/>
          </p14:sldIdLst>
        </p14:section>
        <p14:section name="Basic Concepts" id="{5C6270DF-CDA3-0648-A14D-FD6592A89450}">
          <p14:sldIdLst>
            <p14:sldId id="265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 Anderso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2"/>
    <p:restoredTop sz="86347"/>
  </p:normalViewPr>
  <p:slideViewPr>
    <p:cSldViewPr snapToGrid="0" snapToObjects="1">
      <p:cViewPr varScale="1">
        <p:scale>
          <a:sx n="155" d="100"/>
          <a:sy n="155" d="100"/>
        </p:scale>
        <p:origin x="200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A50EA-D765-AA42-9865-A841D7D08EE5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89E68-5F60-0644-9CE3-A298452C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5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Qs submitted</a:t>
            </a:r>
            <a:r>
              <a:rPr lang="en-US" baseline="0" dirty="0"/>
              <a:t> on canvas</a:t>
            </a:r>
          </a:p>
          <a:p>
            <a:r>
              <a:rPr lang="en-US" baseline="0" dirty="0"/>
              <a:t>Describe review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Rina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5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10-</a:t>
            </a:r>
            <a:r>
              <a:rPr lang="en-US" baseline="0" dirty="0"/>
              <a:t> 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Bulk of course focuses on 3 macronutrients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 at minute</a:t>
            </a:r>
            <a:r>
              <a:rPr lang="en-US" baseline="0" dirty="0"/>
              <a:t> 10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this at 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you on task  - avoid</a:t>
            </a:r>
            <a:r>
              <a:rPr lang="en-US" baseline="0" dirty="0"/>
              <a:t> distracting others around you</a:t>
            </a:r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will print lectures each time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– starting next week at the beginning of each class period to make</a:t>
            </a:r>
            <a:r>
              <a:rPr lang="en-US" baseline="0" dirty="0"/>
              <a:t> sure keeping up with reading </a:t>
            </a:r>
            <a:endParaRPr lang="en-US" dirty="0"/>
          </a:p>
          <a:p>
            <a:r>
              <a:rPr lang="en-US" dirty="0"/>
              <a:t>Support class discussion</a:t>
            </a:r>
            <a:r>
              <a:rPr lang="en-US" baseline="0" dirty="0"/>
              <a:t> and make sure understanding material – not graded but part of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easy?  What makes you come back to it?  Are you good 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59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5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Qs submitted</a:t>
            </a:r>
            <a:r>
              <a:rPr lang="en-US" baseline="0" dirty="0"/>
              <a:t> on canvas</a:t>
            </a:r>
          </a:p>
          <a:p>
            <a:r>
              <a:rPr lang="en-US" baseline="0" dirty="0"/>
              <a:t>Describe review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911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997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E6069-A653-0C4F-8BD3-6550F8F9B9D4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07/05/upshot/is-sushi-healthy-what-about-granola-where-americans-and-nutritionists-disagree.html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E37-5E94-D544-92F5-A867E5A7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in the Classroom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2004-0093-DD4D-AD3B-DD52F616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class wants to be a conversation</a:t>
            </a:r>
          </a:p>
          <a:p>
            <a:pPr lvl="0">
              <a:spcAft>
                <a:spcPts val="600"/>
              </a:spcAft>
            </a:pPr>
            <a:r>
              <a:rPr lang="en-US" dirty="0"/>
              <a:t>Some rules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Be aware of how much you are contributing to in-class discussions.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Listen respectfully.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Take pair work or small group work seriously.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Support your statements.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Understand that there are different approaches to solving problems.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Respect others’ right to hold opinions and beliefs that differ from your own.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Make an effort to get to know other students.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1A81-09F0-E94C-B306-7F46C1A6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favorite game?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1F069-81BF-EE44-80D2-3F04CA979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BD3F1-E7B6-0445-BCA2-3131CA41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94" y="0"/>
            <a:ext cx="6213389" cy="35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err="1"/>
              <a:t>Gameful</a:t>
            </a:r>
            <a:r>
              <a:rPr lang="en" dirty="0"/>
              <a:t> Learning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87249" cy="435133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sz="3600" dirty="0"/>
              <a:t>For intrinsic motivation you need to</a:t>
            </a:r>
          </a:p>
          <a:p>
            <a:pPr marL="1219170" lvl="1" indent="-304792"/>
            <a:r>
              <a:rPr lang="en" sz="3200" dirty="0"/>
              <a:t>Make meaningful choices</a:t>
            </a:r>
          </a:p>
          <a:p>
            <a:pPr marL="1219170" lvl="1" indent="-304792"/>
            <a:r>
              <a:rPr lang="en" sz="3200" dirty="0"/>
              <a:t>Be challenged but be able to succeed</a:t>
            </a:r>
          </a:p>
          <a:p>
            <a:pPr marL="1219170" lvl="1" indent="-304792"/>
            <a:r>
              <a:rPr lang="en" sz="3200" dirty="0"/>
              <a:t>Feel connected to those around them</a:t>
            </a:r>
          </a:p>
          <a:p>
            <a:pPr marL="609585" indent="-304792"/>
            <a:r>
              <a:rPr lang="en" sz="3600" dirty="0"/>
              <a:t>Game concepts</a:t>
            </a:r>
          </a:p>
          <a:p>
            <a:pPr marL="1219170" lvl="1" indent="-304792"/>
            <a:r>
              <a:rPr lang="en" sz="3200" dirty="0"/>
              <a:t>Choices</a:t>
            </a:r>
          </a:p>
          <a:p>
            <a:pPr marL="1219170" lvl="1" indent="-304792"/>
            <a:r>
              <a:rPr lang="en" sz="3200" dirty="0"/>
              <a:t>Taking Risks, and the Freedom to Fail</a:t>
            </a:r>
          </a:p>
          <a:p>
            <a:pPr marL="1219170" lvl="1" indent="-304792"/>
            <a:r>
              <a:rPr lang="en" sz="3200" dirty="0"/>
              <a:t>Recurrent Feedback</a:t>
            </a:r>
          </a:p>
          <a:p>
            <a:pPr marL="1219170" lvl="1" indent="-304792"/>
            <a:r>
              <a:rPr lang="en" sz="3200" dirty="0"/>
              <a:t>Transparency of progress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43DAF-69EF-AD48-8646-FA3B49D9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01" y="2971564"/>
            <a:ext cx="3192812" cy="25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Differences with Traditional Classes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/>
              <a:t>Normal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Start with 100% and lose points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All students take same path of assessments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Instructor picks due dates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 err="1"/>
              <a:t>Gameful</a:t>
            </a:r>
            <a:endParaRPr lang="en" sz="3200" b="1" dirty="0"/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Gain points towards grade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You pick their own assignments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You choose when to do assignments </a:t>
            </a:r>
          </a:p>
        </p:txBody>
      </p:sp>
    </p:spTree>
    <p:extLst>
      <p:ext uri="{BB962C8B-B14F-4D97-AF65-F5344CB8AC3E}">
        <p14:creationId xmlns:p14="http://schemas.microsoft.com/office/powerpoint/2010/main" val="28482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CA0B-847D-5149-873E-B8B16347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</a:t>
            </a:r>
            <a:r>
              <a:rPr lang="en-US" dirty="0" err="1"/>
              <a:t>y’all</a:t>
            </a:r>
            <a:r>
              <a:rPr lang="en-US" dirty="0"/>
              <a:t> done before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FB024-09D1-A543-BD7D-94EE4C071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3376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Required assignments are meant to assess foundational knowledge.  These include</a:t>
            </a:r>
          </a:p>
          <a:p>
            <a:pPr lvl="1"/>
            <a:r>
              <a:rPr lang="en-US" dirty="0"/>
              <a:t>Midterms</a:t>
            </a:r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In-class assignments</a:t>
            </a:r>
          </a:p>
          <a:p>
            <a:r>
              <a:rPr lang="en-US" dirty="0"/>
              <a:t>Optional assignments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85729"/>
              </p:ext>
            </p:extLst>
          </p:nvPr>
        </p:nvGraphicFramePr>
        <p:xfrm>
          <a:off x="5175848" y="1690688"/>
          <a:ext cx="6893944" cy="4658356"/>
        </p:xfrm>
        <a:graphic>
          <a:graphicData uri="http://schemas.openxmlformats.org/drawingml/2006/table">
            <a:tbl>
              <a:tblPr/>
              <a:tblGrid>
                <a:gridCol w="1723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90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Demonstration of Foundational Knowledge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Written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Oral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Peer Interaction and Reflections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Midterms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Written Report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Presentation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Assignments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Quizzes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Quora/Wikipedia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Recorded Presentation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Topic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Review Questions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Reddit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Projects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Discussion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Problem Roulette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Personal Blog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Peer Grading of Presentations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Instagram/Twitter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Presentation Discussions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76770" y="1522457"/>
            <a:ext cx="14141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0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Assignments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182374" cy="4351338"/>
          </a:xfrm>
        </p:spPr>
        <p:txBody>
          <a:bodyPr/>
          <a:lstStyle/>
          <a:p>
            <a:r>
              <a:rPr lang="en-US" dirty="0"/>
              <a:t>Pick and choose based on what is meaningful and effective to your learning</a:t>
            </a:r>
          </a:p>
          <a:p>
            <a:r>
              <a:rPr lang="en-US" dirty="0"/>
              <a:t>Take risks!</a:t>
            </a:r>
          </a:p>
          <a:p>
            <a:r>
              <a:rPr lang="en-US" dirty="0"/>
              <a:t>Some individual, some in groups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74" y="1034478"/>
            <a:ext cx="7246246" cy="58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and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points to get an A</a:t>
            </a:r>
          </a:p>
          <a:p>
            <a:r>
              <a:rPr lang="en-US" dirty="0"/>
              <a:t>Many routes to get to 1000 points</a:t>
            </a:r>
          </a:p>
        </p:txBody>
      </p:sp>
      <p:pic>
        <p:nvPicPr>
          <p:cNvPr id="3076" name="Picture 4" descr="https://lh5.googleusercontent.com/10MXOH8e-D0nPreZ-kAl9Db2nnZIbexiGJct_ZMcv8FVgUXADM4tiidNLil1qDGAyg1KCXaquApnbPOEmKibVjpzITdwjTfEBFIdiac6DQOIq4FphnJkyZ8HqIJMLmaz-aGNukb6TZ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" y="2854781"/>
            <a:ext cx="4451230" cy="37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0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4FF0-FD9F-D641-8241-91391924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this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33BB-F2BF-E14D-8AA4-B5F7487A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0297" cy="4351338"/>
          </a:xfrm>
        </p:spPr>
        <p:txBody>
          <a:bodyPr/>
          <a:lstStyle/>
          <a:p>
            <a:r>
              <a:rPr lang="en-US" dirty="0"/>
              <a:t>Should I do all or most of the optional assignments, just in case?</a:t>
            </a:r>
          </a:p>
          <a:p>
            <a:r>
              <a:rPr lang="en-US" dirty="0"/>
              <a:t>Should I wait until I see how I am doing on the midterms before picking assignments?</a:t>
            </a:r>
          </a:p>
          <a:p>
            <a:r>
              <a:rPr lang="en-US" dirty="0"/>
              <a:t>What if I have an idea that isn’t reflected in the assignments, or want to do something slightly different? </a:t>
            </a:r>
          </a:p>
          <a:p>
            <a:r>
              <a:rPr lang="en-US" dirty="0"/>
              <a:t>This seems like a lot of choices and is overwhelming, how should I start?</a:t>
            </a:r>
          </a:p>
        </p:txBody>
      </p:sp>
    </p:spTree>
    <p:extLst>
      <p:ext uri="{BB962C8B-B14F-4D97-AF65-F5344CB8AC3E}">
        <p14:creationId xmlns:p14="http://schemas.microsoft.com/office/powerpoint/2010/main" val="212722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2763D-8A4D-9C4E-9380-268708F8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GradeCraft</a:t>
            </a:r>
            <a:r>
              <a:rPr lang="en-US" dirty="0"/>
              <a:t> Demo, switch computers!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A3331-7FCA-B446-ADB2-D540B9DF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about the instructors </a:t>
            </a:r>
          </a:p>
          <a:p>
            <a:r>
              <a:rPr lang="en-US" dirty="0"/>
              <a:t>Overview of Gameful Learning Theory and </a:t>
            </a:r>
            <a:r>
              <a:rPr lang="en-US" dirty="0" err="1"/>
              <a:t>GradeCraft</a:t>
            </a:r>
            <a:r>
              <a:rPr lang="en-US" dirty="0"/>
              <a:t> platform</a:t>
            </a:r>
          </a:p>
          <a:p>
            <a:r>
              <a:rPr lang="en-US" dirty="0"/>
              <a:t>Review elements of course</a:t>
            </a:r>
          </a:p>
          <a:p>
            <a:r>
              <a:rPr lang="en-US" dirty="0"/>
              <a:t>Take concept inventory</a:t>
            </a:r>
          </a:p>
          <a:p>
            <a:r>
              <a:rPr lang="en-US" dirty="0"/>
              <a:t>Touch on the overall themes of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9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Gameful</a:t>
            </a:r>
            <a:r>
              <a:rPr lang="en-US" dirty="0"/>
              <a:t> Learning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summaries of the assignments and think about how you want to do</a:t>
            </a:r>
          </a:p>
          <a:p>
            <a:r>
              <a:rPr lang="en-US" dirty="0"/>
              <a:t>Use </a:t>
            </a:r>
            <a:r>
              <a:rPr lang="en-US" b="1" dirty="0"/>
              <a:t>Grade Predictor </a:t>
            </a:r>
            <a:r>
              <a:rPr lang="en-US" dirty="0"/>
              <a:t>to plan out how and when to do these assignments</a:t>
            </a:r>
          </a:p>
          <a:p>
            <a:r>
              <a:rPr lang="en-US" dirty="0"/>
              <a:t>Leave some room to take a risk and if needed try something else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0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D4BB20-741B-5A47-9311-FFDE551F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Win at NUTR630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FFFD-B434-0444-9FA5-9974F5A23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7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this class your own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path that is best for you</a:t>
            </a:r>
          </a:p>
          <a:p>
            <a:r>
              <a:rPr lang="en-US" dirty="0"/>
              <a:t>Work with study groups</a:t>
            </a:r>
          </a:p>
          <a:p>
            <a:r>
              <a:rPr lang="en-US" dirty="0"/>
              <a:t>Reach out to the instructional team</a:t>
            </a:r>
          </a:p>
        </p:txBody>
      </p:sp>
    </p:spTree>
    <p:extLst>
      <p:ext uri="{BB962C8B-B14F-4D97-AF65-F5344CB8AC3E}">
        <p14:creationId xmlns:p14="http://schemas.microsoft.com/office/powerpoint/2010/main" val="14250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Use of the Handouts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required readings</a:t>
            </a:r>
          </a:p>
          <a:p>
            <a:pPr lvl="1"/>
            <a:r>
              <a:rPr lang="en-US" dirty="0"/>
              <a:t>Canvas is where readings are posted</a:t>
            </a:r>
          </a:p>
          <a:p>
            <a:pPr lvl="1"/>
            <a:r>
              <a:rPr lang="en-US" dirty="0"/>
              <a:t>Also lists extra information, videos, optional assignments</a:t>
            </a:r>
          </a:p>
          <a:p>
            <a:pPr lvl="1"/>
            <a:r>
              <a:rPr lang="en-US" dirty="0"/>
              <a:t>Give yourself some time to identify what is clear and what is unclear</a:t>
            </a:r>
          </a:p>
          <a:p>
            <a:pPr lvl="1"/>
            <a:r>
              <a:rPr lang="en-US" dirty="0"/>
              <a:t>Ask the instructional team extra materials if you need them</a:t>
            </a:r>
          </a:p>
          <a:p>
            <a:pPr lvl="1"/>
            <a:r>
              <a:rPr lang="en-US" dirty="0"/>
              <a:t>Ask questions in class, or on Piazza</a:t>
            </a:r>
          </a:p>
          <a:p>
            <a:r>
              <a:rPr lang="en-US" dirty="0"/>
              <a:t>Vocabulary issues</a:t>
            </a:r>
          </a:p>
          <a:p>
            <a:r>
              <a:rPr lang="en-US" dirty="0"/>
              <a:t>Review the materials after class</a:t>
            </a:r>
          </a:p>
          <a:p>
            <a:pPr lvl="1"/>
            <a:r>
              <a:rPr lang="en-US" dirty="0"/>
              <a:t>Write multiple choice review questions (Optional assignment)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5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830527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Concept Inventory</a:t>
            </a:r>
          </a:p>
          <a:p>
            <a:pPr marL="971550" lvl="1" indent="-514350">
              <a:buFont typeface="+mj-lt"/>
              <a:buAutoNum type="alpha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15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in-depth understanding of digestive tract anatomy and process of digestion, absorption and transportation mechanisms</a:t>
            </a:r>
          </a:p>
          <a:p>
            <a:r>
              <a:rPr lang="en-US" dirty="0"/>
              <a:t>Macronutrient metabolism (carbohydrates, proteins, lipids)</a:t>
            </a:r>
          </a:p>
          <a:p>
            <a:pPr lvl="1"/>
            <a:r>
              <a:rPr lang="en-US" dirty="0"/>
              <a:t>Describe structure and properties</a:t>
            </a:r>
          </a:p>
          <a:p>
            <a:pPr lvl="1"/>
            <a:r>
              <a:rPr lang="en-US" dirty="0"/>
              <a:t>Describe digestion, absorption, transportation</a:t>
            </a:r>
          </a:p>
          <a:p>
            <a:pPr lvl="1"/>
            <a:r>
              <a:rPr lang="en-US" dirty="0"/>
              <a:t>Explain human metabolism</a:t>
            </a:r>
          </a:p>
          <a:p>
            <a:pPr lvl="1"/>
            <a:r>
              <a:rPr lang="en-US" dirty="0"/>
              <a:t>Understand inter-organ mechanisms</a:t>
            </a:r>
          </a:p>
        </p:txBody>
      </p:sp>
    </p:spTree>
    <p:extLst>
      <p:ext uri="{BB962C8B-B14F-4D97-AF65-F5344CB8AC3E}">
        <p14:creationId xmlns:p14="http://schemas.microsoft.com/office/powerpoint/2010/main" val="184752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Essentiality, Energy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9018" cy="4351338"/>
          </a:xfrm>
        </p:spPr>
        <p:txBody>
          <a:bodyPr/>
          <a:lstStyle/>
          <a:p>
            <a:r>
              <a:rPr lang="en-US" dirty="0"/>
              <a:t>Essentiality</a:t>
            </a:r>
          </a:p>
          <a:p>
            <a:pPr lvl="1"/>
            <a:r>
              <a:rPr lang="en-US" dirty="0"/>
              <a:t>What can we make what must we ingest?</a:t>
            </a:r>
          </a:p>
          <a:p>
            <a:r>
              <a:rPr lang="en-US" dirty="0"/>
              <a:t>Energy from Macronutrients</a:t>
            </a:r>
          </a:p>
          <a:p>
            <a:r>
              <a:rPr lang="en-US" dirty="0"/>
              <a:t>Efficiency </a:t>
            </a:r>
          </a:p>
          <a:p>
            <a:pPr lvl="1"/>
            <a:r>
              <a:rPr lang="en-US" dirty="0"/>
              <a:t>Is inefficiency good or bad?</a:t>
            </a:r>
          </a:p>
          <a:p>
            <a:pPr lvl="1"/>
            <a:r>
              <a:rPr lang="en-US" dirty="0"/>
              <a:t>Efficiency of digestion</a:t>
            </a:r>
          </a:p>
          <a:p>
            <a:pPr lvl="1"/>
            <a:r>
              <a:rPr lang="en-US" dirty="0"/>
              <a:t>Energy used in storage/release</a:t>
            </a:r>
          </a:p>
          <a:p>
            <a:pPr lvl="1"/>
            <a:r>
              <a:rPr lang="en-US" dirty="0"/>
              <a:t>Futile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D92AA-4233-F64D-8EB6-6E8354F8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37" y="1375719"/>
            <a:ext cx="2971543" cy="49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macronutrients can we make ourselves and do not need from the diet?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lphaUcPeriod"/>
            </a:pPr>
            <a:r>
              <a:rPr lang="en-US" dirty="0"/>
              <a:t>Alanine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>
                <a:ea typeface="Symbol" charset="2"/>
                <a:cs typeface="Symbol" charset="2"/>
              </a:rPr>
              <a:t>Lysine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>
                <a:ea typeface="Symbol" charset="2"/>
                <a:cs typeface="Symbol" charset="2"/>
              </a:rPr>
              <a:t>Omega 6 </a:t>
            </a:r>
            <a:r>
              <a:rPr lang="en-US" dirty="0"/>
              <a:t>Fatty acids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/>
              <a:t>Vitamin D</a:t>
            </a:r>
          </a:p>
        </p:txBody>
      </p:sp>
    </p:spTree>
    <p:extLst>
      <p:ext uri="{BB962C8B-B14F-4D97-AF65-F5344CB8AC3E}">
        <p14:creationId xmlns:p14="http://schemas.microsoft.com/office/powerpoint/2010/main" val="164303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Liv Anderson, Clinical Assistant Professor</a:t>
            </a:r>
          </a:p>
          <a:p>
            <a:pPr lvl="1"/>
            <a:r>
              <a:rPr lang="en-US" dirty="0"/>
              <a:t>Will teach most of the digestion lectures</a:t>
            </a:r>
          </a:p>
          <a:p>
            <a:r>
              <a:rPr lang="en-US" dirty="0"/>
              <a:t>Dr. Dave Bridges, Assistant Professor</a:t>
            </a:r>
          </a:p>
          <a:p>
            <a:pPr lvl="1"/>
            <a:r>
              <a:rPr lang="en-US" dirty="0"/>
              <a:t>Will teach most of the metabolism lectures</a:t>
            </a:r>
          </a:p>
          <a:p>
            <a:r>
              <a:rPr lang="en-US" dirty="0" err="1"/>
              <a:t>Noura</a:t>
            </a:r>
            <a:r>
              <a:rPr lang="en-US" dirty="0"/>
              <a:t> El </a:t>
            </a:r>
            <a:r>
              <a:rPr lang="en-US" dirty="0" err="1"/>
              <a:t>Habbal</a:t>
            </a:r>
            <a:r>
              <a:rPr lang="en-US" dirty="0"/>
              <a:t>, GSI</a:t>
            </a:r>
          </a:p>
          <a:p>
            <a:pPr lvl="1"/>
            <a:r>
              <a:rPr lang="en-US" dirty="0"/>
              <a:t>Will run review sessions</a:t>
            </a:r>
          </a:p>
          <a:p>
            <a:pPr lvl="1"/>
            <a:r>
              <a:rPr lang="en-US" dirty="0"/>
              <a:t>Will teach the lipid oxidation lecture</a:t>
            </a:r>
          </a:p>
        </p:txBody>
      </p:sp>
    </p:spTree>
    <p:extLst>
      <p:ext uri="{BB962C8B-B14F-4D97-AF65-F5344CB8AC3E}">
        <p14:creationId xmlns:p14="http://schemas.microsoft.com/office/powerpoint/2010/main" val="26351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of student onboarding survey</a:t>
            </a:r>
          </a:p>
        </p:txBody>
      </p:sp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Rankings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 the foods on this handout from best to worst</a:t>
            </a:r>
          </a:p>
          <a:p>
            <a:r>
              <a:rPr lang="en-US" dirty="0"/>
              <a:t>Discuss your food rankings in groups of 5-6</a:t>
            </a:r>
          </a:p>
          <a:p>
            <a:r>
              <a:rPr lang="en-US" dirty="0"/>
              <a:t>Introduce yourself to the others in the group</a:t>
            </a:r>
          </a:p>
          <a:p>
            <a:r>
              <a:rPr lang="en-US" dirty="0"/>
              <a:t>Decide on group rankings (take about 10 mins)</a:t>
            </a:r>
          </a:p>
          <a:p>
            <a:r>
              <a:rPr lang="en-US" dirty="0"/>
              <a:t>Feedback</a:t>
            </a:r>
          </a:p>
          <a:p>
            <a:pPr lvl="1"/>
            <a:r>
              <a:rPr lang="en-US" dirty="0"/>
              <a:t>What are some criteria that your group used to define “good”</a:t>
            </a:r>
          </a:p>
          <a:p>
            <a:pPr lvl="1"/>
            <a:r>
              <a:rPr lang="en-US" dirty="0"/>
              <a:t>What food was the most controversial?</a:t>
            </a:r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15" y="208923"/>
            <a:ext cx="6330102" cy="6492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27430" cy="1325563"/>
          </a:xfrm>
        </p:spPr>
        <p:txBody>
          <a:bodyPr/>
          <a:lstStyle/>
          <a:p>
            <a:r>
              <a:rPr lang="en-US" dirty="0"/>
              <a:t>What food is healthy?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130" y="4670474"/>
            <a:ext cx="4848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the New York Times Upshot article from July 5, 2016.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https://www.nytimes.com/interactive/2016/07/05/upshot/is-sushi-healthy-what-about-granola-where-americans-and-nutritionists-disagree.html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89180" y="5903894"/>
            <a:ext cx="3764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all Americans</a:t>
            </a:r>
            <a:endParaRPr lang="en-US" sz="2800" dirty="0"/>
          </a:p>
          <a:p>
            <a:r>
              <a:rPr lang="en-US" sz="2800" dirty="0"/>
              <a:t>saying a food is healthy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55193" y="2724752"/>
            <a:ext cx="3578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nutritionists</a:t>
            </a:r>
            <a:endParaRPr lang="en-US" sz="2800" dirty="0"/>
          </a:p>
          <a:p>
            <a:r>
              <a:rPr lang="en-US" sz="2800" dirty="0"/>
              <a:t>saying a food is healthy</a:t>
            </a:r>
          </a:p>
        </p:txBody>
      </p:sp>
    </p:spTree>
    <p:extLst>
      <p:ext uri="{BB962C8B-B14F-4D97-AF65-F5344CB8AC3E}">
        <p14:creationId xmlns:p14="http://schemas.microsoft.com/office/powerpoint/2010/main" val="143943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in the Classroom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Strict technology policy. To eliminate screen time distractions, please no use of: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Laptops</a:t>
            </a:r>
          </a:p>
          <a:p>
            <a:pPr marL="0" indent="0" algn="ctr">
              <a:buNone/>
            </a:pPr>
            <a:r>
              <a:rPr lang="en-US" dirty="0"/>
              <a:t>Tablets</a:t>
            </a:r>
          </a:p>
          <a:p>
            <a:pPr marL="0" indent="0" algn="ctr">
              <a:buNone/>
            </a:pPr>
            <a:r>
              <a:rPr lang="en-US" dirty="0"/>
              <a:t>Smart phones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Slides will be printed out and distributed at the beginning of class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9964" cy="4351338"/>
          </a:xfrm>
        </p:spPr>
        <p:txBody>
          <a:bodyPr/>
          <a:lstStyle/>
          <a:p>
            <a:r>
              <a:rPr lang="en-US" sz="3600" dirty="0"/>
              <a:t>Purchase and register </a:t>
            </a:r>
            <a:r>
              <a:rPr lang="en-US" sz="3600" dirty="0" err="1"/>
              <a:t>iClickers</a:t>
            </a:r>
            <a:endParaRPr lang="en-US" sz="3600" dirty="0"/>
          </a:p>
          <a:p>
            <a:pPr lvl="1"/>
            <a:r>
              <a:rPr lang="en-US" sz="3200" dirty="0"/>
              <a:t>UM Computer Showcase</a:t>
            </a:r>
          </a:p>
          <a:p>
            <a:pPr lvl="2"/>
            <a:r>
              <a:rPr lang="en-US" sz="2800" dirty="0"/>
              <a:t>Buy new or used</a:t>
            </a:r>
          </a:p>
          <a:p>
            <a:pPr lvl="1"/>
            <a:r>
              <a:rPr lang="en-US" sz="3200" dirty="0"/>
              <a:t>Details on syllabus, must register</a:t>
            </a:r>
          </a:p>
          <a:p>
            <a:r>
              <a:rPr lang="en-US" sz="3600" dirty="0"/>
              <a:t>Utilization of clickers in class include:</a:t>
            </a:r>
          </a:p>
          <a:p>
            <a:pPr lvl="1"/>
            <a:r>
              <a:rPr lang="en-US" sz="3200" dirty="0"/>
              <a:t>Quizzes on </a:t>
            </a:r>
            <a:r>
              <a:rPr lang="en-US" sz="3200" u="sng" dirty="0"/>
              <a:t>required</a:t>
            </a:r>
            <a:r>
              <a:rPr lang="en-US" sz="3200" dirty="0"/>
              <a:t> readings</a:t>
            </a:r>
          </a:p>
          <a:p>
            <a:pPr lvl="1"/>
            <a:r>
              <a:rPr lang="en-US" sz="3200" dirty="0"/>
              <a:t>Topic reflections and reviews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77" y="0"/>
            <a:ext cx="3263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easiest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A</a:t>
            </a:r>
          </a:p>
        </p:txBody>
      </p:sp>
    </p:spTree>
    <p:extLst>
      <p:ext uri="{BB962C8B-B14F-4D97-AF65-F5344CB8AC3E}">
        <p14:creationId xmlns:p14="http://schemas.microsoft.com/office/powerpoint/2010/main" val="160207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963</Words>
  <Application>Microsoft Macintosh PowerPoint</Application>
  <PresentationFormat>Widescreen</PresentationFormat>
  <Paragraphs>198</Paragraphs>
  <Slides>27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Office Theme</vt:lpstr>
      <vt:lpstr>PowerPoint Presentation</vt:lpstr>
      <vt:lpstr>Objectives</vt:lpstr>
      <vt:lpstr>Who are we?</vt:lpstr>
      <vt:lpstr>Who are you?</vt:lpstr>
      <vt:lpstr>Food Rankings</vt:lpstr>
      <vt:lpstr>What food is healthy?</vt:lpstr>
      <vt:lpstr>Technology in the Classroom </vt:lpstr>
      <vt:lpstr>iClickers</vt:lpstr>
      <vt:lpstr>The easiest quiz</vt:lpstr>
      <vt:lpstr>Discussions in the Classroom</vt:lpstr>
      <vt:lpstr>What is your favorite game?</vt:lpstr>
      <vt:lpstr>Gameful Learning</vt:lpstr>
      <vt:lpstr>Differences with Traditional Classes</vt:lpstr>
      <vt:lpstr>What have y’all done before</vt:lpstr>
      <vt:lpstr>Assignments </vt:lpstr>
      <vt:lpstr>Picking Assignments</vt:lpstr>
      <vt:lpstr>Levels and Grades</vt:lpstr>
      <vt:lpstr>Questions about this approach?</vt:lpstr>
      <vt:lpstr>GradeCraft Demo, switch computers!</vt:lpstr>
      <vt:lpstr>Gameful Learning Advice</vt:lpstr>
      <vt:lpstr>How to Win at NUTR630</vt:lpstr>
      <vt:lpstr>Make this class your own</vt:lpstr>
      <vt:lpstr>Making Use of the Handouts</vt:lpstr>
      <vt:lpstr>Concept Inventory </vt:lpstr>
      <vt:lpstr>Course Goals</vt:lpstr>
      <vt:lpstr>Essentiality, Energy and Efficiency</vt:lpstr>
      <vt:lpstr>Which of these macronutrients can we make ourselves and do not need from the diet?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 Control Systems</dc:title>
  <dc:creator>Dave Bridges</dc:creator>
  <cp:lastModifiedBy>Dave Bridges</cp:lastModifiedBy>
  <cp:revision>85</cp:revision>
  <cp:lastPrinted>2016-09-13T18:00:56Z</cp:lastPrinted>
  <dcterms:created xsi:type="dcterms:W3CDTF">2016-09-05T11:19:01Z</dcterms:created>
  <dcterms:modified xsi:type="dcterms:W3CDTF">2018-08-29T17:13:03Z</dcterms:modified>
</cp:coreProperties>
</file>